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6" r:id="rId3"/>
    <p:sldId id="258" r:id="rId4"/>
    <p:sldId id="269" r:id="rId5"/>
    <p:sldId id="259" r:id="rId6"/>
    <p:sldId id="262" r:id="rId7"/>
    <p:sldId id="263" r:id="rId8"/>
    <p:sldId id="264" r:id="rId9"/>
    <p:sldId id="294" r:id="rId10"/>
    <p:sldId id="260" r:id="rId11"/>
    <p:sldId id="267" r:id="rId12"/>
    <p:sldId id="270" r:id="rId13"/>
    <p:sldId id="261" r:id="rId14"/>
    <p:sldId id="268" r:id="rId15"/>
    <p:sldId id="287" r:id="rId16"/>
    <p:sldId id="288" r:id="rId17"/>
    <p:sldId id="290" r:id="rId18"/>
    <p:sldId id="289" r:id="rId19"/>
    <p:sldId id="291" r:id="rId20"/>
    <p:sldId id="292" r:id="rId21"/>
    <p:sldId id="293" r:id="rId22"/>
    <p:sldId id="271" r:id="rId23"/>
    <p:sldId id="273" r:id="rId24"/>
    <p:sldId id="272" r:id="rId25"/>
    <p:sldId id="275" r:id="rId26"/>
    <p:sldId id="295" r:id="rId27"/>
    <p:sldId id="277" r:id="rId28"/>
    <p:sldId id="278" r:id="rId29"/>
    <p:sldId id="279" r:id="rId30"/>
    <p:sldId id="265" r:id="rId31"/>
    <p:sldId id="281" r:id="rId32"/>
    <p:sldId id="282" r:id="rId33"/>
    <p:sldId id="283" r:id="rId34"/>
    <p:sldId id="285" r:id="rId35"/>
    <p:sldId id="284" r:id="rId36"/>
    <p:sldId id="286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94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E834-88C3-4C17-9032-BC35F3457D25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74B16-E687-47BF-93B8-7DB2F483A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6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74B16-E687-47BF-93B8-7DB2F483A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7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70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3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09A7-7342-461F-A59D-7353ED299826}" type="datetimeFigureOut">
              <a:rPr lang="zh-CN" altLang="en-US" smtClean="0"/>
              <a:t>2011/9/24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78DF-D368-45A4-BB14-19A03977C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9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0.wdp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1.wdp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.ly/pyyn" TargetMode="Externa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6.png"/><Relationship Id="rId7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meyerweb.com/eric/css/tests/css3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www.css3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tml5test.com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://mobilehtml5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ra.com/mobile/demo/" TargetMode="External"/><Relationship Id="rId13" Type="http://schemas.openxmlformats.org/officeDocument/2006/relationships/hyperlink" Target="http://www.microemu.org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12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hyperlink" Target="http://code.google.com/p/microemu/wiki/Maemo" TargetMode="External"/><Relationship Id="rId5" Type="http://schemas.openxmlformats.org/officeDocument/2006/relationships/image" Target="../media/image52.png"/><Relationship Id="rId10" Type="http://schemas.openxmlformats.org/officeDocument/2006/relationships/hyperlink" Target="http://www.perfectomobile.com/portal/cms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swdownloads.blackberry.com/Downloads/entry.do?code=060AD92489947D410D897474079C1477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hyperlink" Target="http://weibo.com/MobileUE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25.wdp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Mbey0nd@163.com" TargetMode="External"/><Relationship Id="rId11" Type="http://schemas.microsoft.com/office/2007/relationships/hdphoto" Target="../media/hdphoto24.wdp"/><Relationship Id="rId5" Type="http://schemas.openxmlformats.org/officeDocument/2006/relationships/hyperlink" Target="http://weibo.com/mario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microsoft.com/office/2007/relationships/hdphoto" Target="../media/hdphoto11.wdp"/><Relationship Id="rId34" Type="http://schemas.microsoft.com/office/2007/relationships/hdphoto" Target="../media/hdphoto17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17" Type="http://schemas.microsoft.com/office/2007/relationships/hdphoto" Target="../media/hdphoto9.wdp"/><Relationship Id="rId25" Type="http://schemas.microsoft.com/office/2007/relationships/hdphoto" Target="../media/hdphoto13.wdp"/><Relationship Id="rId33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microsoft.com/office/2007/relationships/hdphoto" Target="../media/hdphoto3.wdp"/><Relationship Id="rId15" Type="http://schemas.microsoft.com/office/2007/relationships/hdphoto" Target="../media/hdphoto8.wdp"/><Relationship Id="rId23" Type="http://schemas.microsoft.com/office/2007/relationships/hdphoto" Target="../media/hdphoto12.wdp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microsoft.com/office/2007/relationships/hdphoto" Target="../media/hdphoto10.wdp"/><Relationship Id="rId31" Type="http://schemas.microsoft.com/office/2007/relationships/hdphoto" Target="../media/hdphoto16.wdp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microsoft.com/office/2007/relationships/hdphoto" Target="../media/hdphoto14.wdp"/><Relationship Id="rId30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8.png"/><Relationship Id="rId18" Type="http://schemas.microsoft.com/office/2007/relationships/hdphoto" Target="../media/hdphoto19.wdp"/><Relationship Id="rId26" Type="http://schemas.openxmlformats.org/officeDocument/2006/relationships/image" Target="../media/image13.png"/><Relationship Id="rId3" Type="http://schemas.openxmlformats.org/officeDocument/2006/relationships/image" Target="../media/image1.jpeg"/><Relationship Id="rId21" Type="http://schemas.openxmlformats.org/officeDocument/2006/relationships/image" Target="../media/image21.png"/><Relationship Id="rId34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microsoft.com/office/2007/relationships/hdphoto" Target="../media/hdphoto12.wdp"/><Relationship Id="rId17" Type="http://schemas.openxmlformats.org/officeDocument/2006/relationships/image" Target="../media/image24.png"/><Relationship Id="rId25" Type="http://schemas.microsoft.com/office/2007/relationships/hdphoto" Target="../media/hdphoto7.wdp"/><Relationship Id="rId33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11" Type="http://schemas.openxmlformats.org/officeDocument/2006/relationships/image" Target="../media/image16.png"/><Relationship Id="rId24" Type="http://schemas.openxmlformats.org/officeDocument/2006/relationships/image" Target="../media/image11.png"/><Relationship Id="rId32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0.png"/><Relationship Id="rId23" Type="http://schemas.microsoft.com/office/2007/relationships/hdphoto" Target="../media/hdphoto10.wdp"/><Relationship Id="rId28" Type="http://schemas.openxmlformats.org/officeDocument/2006/relationships/image" Target="../media/image17.png"/><Relationship Id="rId10" Type="http://schemas.microsoft.com/office/2007/relationships/hdphoto" Target="../media/hdphoto11.wdp"/><Relationship Id="rId19" Type="http://schemas.openxmlformats.org/officeDocument/2006/relationships/image" Target="../media/image12.png"/><Relationship Id="rId31" Type="http://schemas.microsoft.com/office/2007/relationships/hdphoto" Target="../media/hdphoto16.wdp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microsoft.com/office/2007/relationships/hdphoto" Target="../media/hdphoto14.wdp"/><Relationship Id="rId22" Type="http://schemas.openxmlformats.org/officeDocument/2006/relationships/image" Target="../media/image14.png"/><Relationship Id="rId27" Type="http://schemas.microsoft.com/office/2007/relationships/hdphoto" Target="../media/hdphoto9.wdp"/><Relationship Id="rId30" Type="http://schemas.openxmlformats.org/officeDocument/2006/relationships/image" Target="../media/image20.png"/><Relationship Id="rId35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2.wdp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image" Target="../media/image6.png"/><Relationship Id="rId21" Type="http://schemas.microsoft.com/office/2007/relationships/hdphoto" Target="../media/hdphoto10.wdp"/><Relationship Id="rId34" Type="http://schemas.microsoft.com/office/2007/relationships/hdphoto" Target="../media/hdphoto17.wdp"/><Relationship Id="rId7" Type="http://schemas.microsoft.com/office/2007/relationships/hdphoto" Target="../media/hdphoto4.wdp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33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24" Type="http://schemas.openxmlformats.org/officeDocument/2006/relationships/image" Target="../media/image13.png"/><Relationship Id="rId32" Type="http://schemas.openxmlformats.org/officeDocument/2006/relationships/image" Target="../media/image21.png"/><Relationship Id="rId5" Type="http://schemas.microsoft.com/office/2007/relationships/hdphoto" Target="../media/hdphoto18.wdp"/><Relationship Id="rId15" Type="http://schemas.microsoft.com/office/2007/relationships/hdphoto" Target="../media/hdphoto14.wdp"/><Relationship Id="rId23" Type="http://schemas.microsoft.com/office/2007/relationships/hdphoto" Target="../media/hdphoto7.wdp"/><Relationship Id="rId28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microsoft.com/office/2007/relationships/hdphoto" Target="../media/hdphoto8.wdp"/><Relationship Id="rId31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microsoft.com/office/2007/relationships/hdphoto" Target="../media/hdphoto19.wdp"/><Relationship Id="rId14" Type="http://schemas.openxmlformats.org/officeDocument/2006/relationships/image" Target="../media/image18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3.wdp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microsoft.com/office/2007/relationships/hdphoto" Target="../media/hdphoto19.wdp"/><Relationship Id="rId34" Type="http://schemas.microsoft.com/office/2007/relationships/hdphoto" Target="../media/hdphoto17.wdp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17" Type="http://schemas.microsoft.com/office/2007/relationships/hdphoto" Target="../media/hdphoto18.wdp"/><Relationship Id="rId25" Type="http://schemas.microsoft.com/office/2007/relationships/hdphoto" Target="../media/hdphoto12.wdp"/><Relationship Id="rId33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3.png"/><Relationship Id="rId20" Type="http://schemas.openxmlformats.org/officeDocument/2006/relationships/image" Target="../media/image24.png"/><Relationship Id="rId2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5" Type="http://schemas.microsoft.com/office/2007/relationships/hdphoto" Target="../media/hdphoto14.wdp"/><Relationship Id="rId15" Type="http://schemas.microsoft.com/office/2007/relationships/hdphoto" Target="../media/hdphoto5.wdp"/><Relationship Id="rId23" Type="http://schemas.microsoft.com/office/2007/relationships/hdphoto" Target="../media/hdphoto11.wdp"/><Relationship Id="rId28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microsoft.com/office/2007/relationships/hdphoto" Target="../media/hdphoto4.wdp"/><Relationship Id="rId31" Type="http://schemas.microsoft.com/office/2007/relationships/hdphoto" Target="../media/hdphoto16.wdp"/><Relationship Id="rId4" Type="http://schemas.openxmlformats.org/officeDocument/2006/relationships/image" Target="../media/image18.png"/><Relationship Id="rId9" Type="http://schemas.microsoft.com/office/2007/relationships/hdphoto" Target="../media/hdphoto8.wdp"/><Relationship Id="rId14" Type="http://schemas.openxmlformats.org/officeDocument/2006/relationships/image" Target="../media/image9.png"/><Relationship Id="rId22" Type="http://schemas.openxmlformats.org/officeDocument/2006/relationships/image" Target="../media/image15.png"/><Relationship Id="rId27" Type="http://schemas.microsoft.com/office/2007/relationships/hdphoto" Target="../media/hdphoto10.wdp"/><Relationship Id="rId30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39952" y="1340768"/>
            <a:ext cx="4608512" cy="1728192"/>
          </a:xfrm>
        </p:spPr>
        <p:txBody>
          <a:bodyPr>
            <a:no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移动网站的</a:t>
            </a:r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兼容性探索</a:t>
            </a:r>
            <a:endParaRPr lang="zh-CN" altLang="en-US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2054499" flipH="1">
            <a:off x="6596449" y="2945336"/>
            <a:ext cx="2139211" cy="2177015"/>
            <a:chOff x="6647784" y="3050841"/>
            <a:chExt cx="2182988" cy="2434872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601344">
              <a:off x="6647784" y="3050841"/>
              <a:ext cx="2182988" cy="2434872"/>
            </a:xfrm>
            <a:prstGeom prst="rect">
              <a:avLst/>
            </a:prstGeom>
          </p:spPr>
        </p:pic>
        <p:sp>
          <p:nvSpPr>
            <p:cNvPr id="10" name="Oval 24"/>
            <p:cNvSpPr>
              <a:spLocks noChangeArrowheads="1"/>
            </p:cNvSpPr>
            <p:nvPr/>
          </p:nvSpPr>
          <p:spPr bwMode="auto">
            <a:xfrm rot="11601344">
              <a:off x="6910179" y="3917814"/>
              <a:ext cx="1239308" cy="1062265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18405" y="4005064"/>
            <a:ext cx="156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王卓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完颜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wanyan.wz\Desktop\log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763"/>
          <a:stretch/>
        </p:blipFill>
        <p:spPr bwMode="auto">
          <a:xfrm>
            <a:off x="73025" y="1916832"/>
            <a:ext cx="3183030" cy="7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移动网站的兼容性定义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748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需要区分清楚的几档子事儿：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 – 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兼容性引起的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功能性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适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配问题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兼容性引起的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纯样式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渐进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增强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发挥系统专有特性的方案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231" y="6001543"/>
            <a:ext cx="426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渐进增强是一种设计手段，并不属于一个“问题”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48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216" y="213285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解决兼容性问题，其实就是给浏览器找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，找到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之后再用奇技淫巧绕过这个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。这是个苦中作乐的挺坑爹的过程。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-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8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708920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9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748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WWW(HTML5)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兼容性回归测试规则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1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9928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兼容性研究方法和流程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目的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准备工作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数据挖掘和提炼 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测试谁</a:t>
            </a:r>
            <a:endParaRPr lang="en-US" altLang="zh-CN" sz="1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拿什么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测</a:t>
            </a:r>
            <a:endParaRPr lang="en-US" altLang="zh-CN" sz="1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测试套件 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测什么</a:t>
            </a:r>
            <a:endParaRPr lang="en-US" altLang="zh-CN" sz="16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海量测试</a:t>
            </a:r>
            <a:endParaRPr lang="en-US" altLang="zh-CN" sz="20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原始测试结果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测试产物</a:t>
            </a:r>
            <a:endParaRPr lang="en-US" altLang="zh-CN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设计指引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前端沉淀 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最终产物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711097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：在用户数量最大的平台上提供最佳的用户体验！*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algn="ctr">
              <a:lnSpc>
                <a:spcPct val="15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开始！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231" y="6001543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这里以标准版站点实践为例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64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第一步：数据挖掘和提炼 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确定目标平台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1" y="2399785"/>
            <a:ext cx="3854761" cy="210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231" y="6001543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手机淘宝网数据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2011-6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85" y="2386087"/>
            <a:ext cx="3760139" cy="2123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7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第二步：搜刮设备 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根据目标平台选择设备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C:\Users\wanyan.wz\Desktop\D2技术沙龙\素材\C360_2011-09-23 12-03-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67" y="2223000"/>
            <a:ext cx="4319489" cy="32396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第三步：测试套件设计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将所有测试点设计到页面中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:\Users\wanyan.wz\Desktop\D2技术沙龙\素材\FireShot captur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r="59827"/>
          <a:stretch/>
        </p:blipFill>
        <p:spPr bwMode="auto">
          <a:xfrm>
            <a:off x="972456" y="2021449"/>
            <a:ext cx="3206445" cy="15072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wanyan.wz\Desktop\D2技术沙龙\素材\FireShot captur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44053" r="59827" b="32457"/>
          <a:stretch/>
        </p:blipFill>
        <p:spPr bwMode="auto">
          <a:xfrm>
            <a:off x="5076056" y="2034061"/>
            <a:ext cx="3215519" cy="3540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132856"/>
            <a:ext cx="1646897" cy="337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08190"/>
            <a:ext cx="1856787" cy="4359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110927"/>
            <a:ext cx="1764956" cy="4365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9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第四步：海量测试！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开始真刀真枪的测起来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C:\Users\wanyan.wz\Desktop\D2技术沙龙\素材\IMG_0088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132856"/>
            <a:ext cx="4572000" cy="3429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主要内容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748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移动网站的兼容性定义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一淘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无线的兼容性尝试</a:t>
            </a:r>
            <a:endParaRPr lang="en-US" altLang="zh-CN" sz="32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问题讨论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9969325" flipH="1">
            <a:off x="6095382" y="1015447"/>
            <a:ext cx="3730389" cy="3048167"/>
            <a:chOff x="6388063" y="1867093"/>
            <a:chExt cx="3022600" cy="2854678"/>
          </a:xfrm>
        </p:grpSpPr>
        <p:pic>
          <p:nvPicPr>
            <p:cNvPr id="12" name="Picture 1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063" y="1867093"/>
              <a:ext cx="3022600" cy="2854678"/>
            </a:xfrm>
            <a:prstGeom prst="rect">
              <a:avLst/>
            </a:prstGeom>
          </p:spPr>
        </p:pic>
        <p:sp>
          <p:nvSpPr>
            <p:cNvPr id="13" name="Oval 21"/>
            <p:cNvSpPr>
              <a:spLocks noChangeArrowheads="1"/>
            </p:cNvSpPr>
            <p:nvPr/>
          </p:nvSpPr>
          <p:spPr bwMode="auto">
            <a:xfrm>
              <a:off x="6998002" y="2490975"/>
              <a:ext cx="1369646" cy="1112838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smtClean="0">
                <a:solidFill>
                  <a:srgbClr val="08CFED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32240" y="2564904"/>
            <a:ext cx="21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说点啥玩意好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9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第五步：记录原始结果 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边测试边记录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96" y="2060848"/>
            <a:ext cx="6448405" cy="3427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231" y="6001543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UED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版权所有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2428" y="2959158"/>
            <a:ext cx="646015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WAP2.0</a:t>
            </a:r>
            <a:r>
              <a:rPr lang="zh-CN" altLang="en-US" sz="2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手机兼容性测试表格 今日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公开！</a:t>
            </a:r>
            <a:endParaRPr lang="en-US" altLang="zh-CN" sz="28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测试机数量达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款，横跨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大平台，浏览器数量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个，测试点数量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个，测试总条数达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5520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个。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线上地址：</a:t>
            </a: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5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2.ly/pyyn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我们的最佳实践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1285834"/>
            <a:ext cx="799288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第六步：产出设计指引 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原始</a:t>
            </a:r>
            <a:r>
              <a: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结果，指导设计师</a:t>
            </a:r>
            <a:endParaRPr lang="en-US" altLang="zh-CN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50117"/>
            <a:ext cx="2776364" cy="3662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4782604" y="3386269"/>
            <a:ext cx="797508" cy="5949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580112" y="3053207"/>
            <a:ext cx="29180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设计模式库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(DPL)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积累和沉淀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投入应用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5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目标平台杂乱，需要精确定位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需要设计大型的测试套件</a:t>
            </a:r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海量测试，真的很海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投入成本巨大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99288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41" y="1628800"/>
            <a:ext cx="2060155" cy="1649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5544" y="334213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Alcatel OT800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148" y="1824657"/>
            <a:ext cx="2384351" cy="3012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7552" y="5025512"/>
            <a:ext cx="132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Lenovo i61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71600" y="2665866"/>
            <a:ext cx="1728192" cy="3083409"/>
            <a:chOff x="971600" y="2556353"/>
            <a:chExt cx="1728192" cy="3083409"/>
          </a:xfrm>
        </p:grpSpPr>
        <p:pic>
          <p:nvPicPr>
            <p:cNvPr id="16388" name="Picture 4" descr="F:\[Taobao]\[手机屏幕截图]\D2\豌豆荚截屏(2)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556353"/>
              <a:ext cx="1728192" cy="2592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71600" y="5301208"/>
              <a:ext cx="1728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UC 7.9 on Android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01" y="3811928"/>
            <a:ext cx="2012995" cy="206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66042" y="5945443"/>
            <a:ext cx="152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Symbian S40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www(HTML5)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1"/>
          <a:stretch/>
        </p:blipFill>
        <p:spPr bwMode="auto">
          <a:xfrm>
            <a:off x="1971981" y="1268760"/>
            <a:ext cx="5200037" cy="4222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81" y="1306548"/>
            <a:ext cx="5163778" cy="4210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1560" y="1412776"/>
            <a:ext cx="799288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目标平台明确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/Android)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现成的测试套件工具和结果表格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8800" lvl="3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http://html5test.com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/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www.css3.info/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8800" lvl="3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http://meyerweb.com/eric/css/tests/css3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/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8800" lvl="3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9"/>
              </a:rPr>
              <a:t>http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9"/>
              </a:rPr>
              <a:t>://mobilehtml5.org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9"/>
              </a:rPr>
              <a:t>/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随时测试最新的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Device API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问题最多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231" y="6001543"/>
            <a:ext cx="252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数据来自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9"/>
              </a:rPr>
              <a:t>mobilehtml5.org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5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www(HTML5)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19675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/>
        </p:blipFill>
        <p:spPr bwMode="auto">
          <a:xfrm>
            <a:off x="827583" y="2492896"/>
            <a:ext cx="2216339" cy="342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5903" y="1547500"/>
            <a:ext cx="17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en-US" altLang="zh-CN" dirty="0" err="1" smtClean="0">
                <a:solidFill>
                  <a:schemeClr val="bg1"/>
                </a:solidFill>
              </a:rPr>
              <a:t>Webkit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67" y="2197854"/>
            <a:ext cx="2321583" cy="342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36941" y="60932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圆角问题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7596" y="5785519"/>
            <a:ext cx="2316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Touch/Scroll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事件响应问题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64" y="1484784"/>
            <a:ext cx="2355995" cy="1553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62" y="3356992"/>
            <a:ext cx="2352885" cy="1612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07294" y="515719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输入框样式问题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6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www(HTML5)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19675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5903" y="1547500"/>
            <a:ext cx="302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焦点管理问题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01771"/>
            <a:ext cx="2225168" cy="3475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185746"/>
            <a:ext cx="2314583" cy="3475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Android焦点遗留问题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05454" y="2164853"/>
            <a:ext cx="2867288" cy="243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220917" y="60212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焦点穿透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1741" y="58052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焦点穿透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192" y="4797152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跨页面焦点残留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(Video)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1278" y="3257900"/>
            <a:ext cx="50438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解决方案：</a:t>
            </a:r>
            <a:endParaRPr lang="en-US" altLang="zh-CN" sz="3200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e{-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webkit-tap-highlight-color:rgba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(0,0,0,0);} 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61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兼容性回归测试规则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规则的制定方法和过程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目的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制定方法和过程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数据提炼和取舍</a:t>
            </a:r>
            <a:endParaRPr lang="en-US" altLang="zh-CN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浏览器覆盖范围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页面测试点范围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测试禁忌和建议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412776"/>
            <a:ext cx="648652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12" y="1340768"/>
            <a:ext cx="4870384" cy="4234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4" y="1412776"/>
            <a:ext cx="5505450" cy="40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231" y="6001543"/>
            <a:ext cx="307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UED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兼容性回归测试规则片段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8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7504" y="260649"/>
            <a:ext cx="9036496" cy="115212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一淘无线的兼容性尝试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兼容性回归测试规则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2420888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在最大程度地保障用户体验的同时，更需要最大程度地把精力投入到值得投入的地方。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-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708920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7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708920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7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748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真机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模拟器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上工具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17486"/>
            <a:ext cx="2674381" cy="1898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56" y="2798201"/>
            <a:ext cx="1432404" cy="225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44" y="1617486"/>
            <a:ext cx="1572998" cy="2575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79" y="3270741"/>
            <a:ext cx="2514198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3091" y="5528265"/>
            <a:ext cx="2609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hlinkClick r:id="rId8"/>
              </a:rPr>
              <a:t>http://www.opera.com/mobile/demo/</a:t>
            </a:r>
            <a:endParaRPr lang="en-US" altLang="zh-CN" sz="1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26074" y="5312241"/>
            <a:ext cx="6870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hlinkClick r:id="rId9"/>
              </a:rPr>
              <a:t>https://</a:t>
            </a:r>
            <a:r>
              <a:rPr lang="en-US" altLang="zh-CN" sz="1200" dirty="0" smtClean="0">
                <a:hlinkClick r:id="rId9"/>
              </a:rPr>
              <a:t>swdownloads.blackberry.com/Downloads/entry.do?code=060AD92489947D410D897474079C1477</a:t>
            </a:r>
            <a:endParaRPr lang="zh-CN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13091" y="5096217"/>
            <a:ext cx="2972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hlinkClick r:id="rId10"/>
              </a:rPr>
              <a:t>http://</a:t>
            </a:r>
            <a:r>
              <a:rPr lang="en-US" altLang="zh-CN" sz="1200" dirty="0" smtClean="0">
                <a:hlinkClick r:id="rId10"/>
              </a:rPr>
              <a:t>www.perfectomobile.com/portal/cms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621971" y="573325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11"/>
              </a:rPr>
              <a:t>http://</a:t>
            </a:r>
            <a:r>
              <a:rPr lang="en-US" altLang="zh-CN" sz="1200" dirty="0" smtClean="0">
                <a:hlinkClick r:id="rId11"/>
              </a:rPr>
              <a:t>code.google.com/p/microemu/wiki/Maemo</a:t>
            </a:r>
            <a:endParaRPr lang="zh-CN" alt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92" y="4193198"/>
            <a:ext cx="1666875" cy="2433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630354" y="5965902"/>
            <a:ext cx="191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13"/>
              </a:rPr>
              <a:t>http://www.microemu.org</a:t>
            </a:r>
            <a:r>
              <a:rPr lang="en-US" altLang="zh-CN" sz="1200" dirty="0" smtClean="0">
                <a:hlinkClick r:id="rId13"/>
              </a:rPr>
              <a:t>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14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大胆猜测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移动浏览器的技术演变趋势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79928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成为标准浏览器核心，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成为标准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停止对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WAP1.0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的支持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3G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普及，智能机普及，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WAP2.0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逐渐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淘汰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Opera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Firefox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等大牌厂商前景堪忧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外壳浏览器逐渐由双核切换为单核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移动浏览器演变为平台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WebOS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，承载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 App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，浏览器概念弱化消失，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Native App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前景堪忧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3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99592" y="2060848"/>
            <a:ext cx="7772400" cy="2808312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移动网页是无法做到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兼容的。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沉鱼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077072"/>
            <a:ext cx="560068" cy="5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3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8136904" cy="280831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该舍弃的必须舍弃，不能让兼容性问题阻碍设计的前进。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5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29200"/>
            <a:ext cx="783273" cy="1058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7664" y="5968454"/>
            <a:ext cx="22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&lt;- Pay </a:t>
            </a:r>
            <a:r>
              <a:rPr lang="en-US" altLang="zh-CN" dirty="0" err="1">
                <a:solidFill>
                  <a:schemeClr val="bg1"/>
                </a:solidFill>
              </a:rPr>
              <a:t>honour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to PPK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欢迎加入俺们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6209" y="123037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（一起享受坑爹的乐趣）</a:t>
            </a:r>
            <a:endParaRPr lang="zh-CN" altLang="en-US" sz="2000" dirty="0">
              <a:solidFill>
                <a:schemeClr val="tx2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538" y="4656020"/>
            <a:ext cx="2684462" cy="34290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96000"/>
              </a:srgbClr>
            </a:outerShdw>
            <a:softEdge rad="0"/>
          </a:effec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427420"/>
            <a:ext cx="2667000" cy="54102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4046420"/>
            <a:ext cx="2971800" cy="48768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817820"/>
            <a:ext cx="3581400" cy="5181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38089">
            <a:off x="555002" y="3847234"/>
            <a:ext cx="1676400" cy="1447800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522" y="3331590"/>
            <a:ext cx="1905000" cy="1447800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33" t="32222" r="53334" b="37778"/>
          <a:stretch>
            <a:fillRect/>
          </a:stretch>
        </p:blipFill>
        <p:spPr bwMode="auto">
          <a:xfrm>
            <a:off x="1896122" y="2636912"/>
            <a:ext cx="2362200" cy="2057400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842" y="4191560"/>
            <a:ext cx="1676400" cy="1143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67" y="1539550"/>
            <a:ext cx="3672408" cy="1051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80998">
            <a:off x="3059542" y="2688887"/>
            <a:ext cx="2942761" cy="452081"/>
          </a:xfrm>
          <a:prstGeom prst="rect">
            <a:avLst/>
          </a:prstGeom>
          <a:noFill/>
        </p:spPr>
        <p:txBody>
          <a:bodyPr wrap="none" rtlCol="0">
            <a:prstTxWarp prst="textCascadeDow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12"/>
              </a:rPr>
              <a:t>weibo.com/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12"/>
              </a:rPr>
              <a:t>MobileUED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3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82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667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667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 p14:presetBounceEnd="82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667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667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nodeType="withEffect" p14:presetBounceEnd="82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667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667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 p14:presetBounceEnd="82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667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667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7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7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疑问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讨论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7486"/>
            <a:ext cx="79928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标准版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(XHTML Mobile Profile)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触屏版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(HTML5)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的精力投入比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是否有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必要推动浏览器厂商？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如何与测试团队精诚合作？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设备特性差异化如何管理？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版本网站的维护和管理？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UA</a:t>
            </a:r>
            <a:r>
              <a:rPr lang="zh-CN" altLang="en-US" sz="2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适配以什么方式来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无线前端技能的定位和发展？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17486"/>
            <a:ext cx="2647578" cy="1635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40152" y="3602645"/>
            <a:ext cx="3203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与我联系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完颜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100999829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weibo.com/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mario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SMbey0nd@163.com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无线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前端联盟群：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793745802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666" y="3962232"/>
            <a:ext cx="288514" cy="29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11" y="4249929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96" y="4552100"/>
            <a:ext cx="3524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66" y="4883555"/>
            <a:ext cx="307542" cy="23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318765"/>
            <a:ext cx="288514" cy="29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39952" y="1700808"/>
            <a:ext cx="4608512" cy="1728192"/>
          </a:xfrm>
        </p:spPr>
        <p:txBody>
          <a:bodyPr>
            <a:no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 谢</a:t>
            </a:r>
            <a:endParaRPr lang="zh-CN" altLang="en-US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2054499" flipH="1">
            <a:off x="6596449" y="2945336"/>
            <a:ext cx="2139211" cy="2177015"/>
            <a:chOff x="6647784" y="3050841"/>
            <a:chExt cx="2182988" cy="2434872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601344">
              <a:off x="6647784" y="3050841"/>
              <a:ext cx="2182988" cy="2434872"/>
            </a:xfrm>
            <a:prstGeom prst="rect">
              <a:avLst/>
            </a:prstGeom>
          </p:spPr>
        </p:pic>
        <p:sp>
          <p:nvSpPr>
            <p:cNvPr id="10" name="Oval 24"/>
            <p:cNvSpPr>
              <a:spLocks noChangeArrowheads="1"/>
            </p:cNvSpPr>
            <p:nvPr/>
          </p:nvSpPr>
          <p:spPr bwMode="auto">
            <a:xfrm rot="11601344">
              <a:off x="6910179" y="3917814"/>
              <a:ext cx="1239308" cy="1062265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493031" y="4082813"/>
            <a:ext cx="98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Bye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2" descr="C:\Users\wanyan.wz\Desktop\log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763"/>
          <a:stretch/>
        </p:blipFill>
        <p:spPr bwMode="auto">
          <a:xfrm>
            <a:off x="73025" y="1916832"/>
            <a:ext cx="3183030" cy="7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38299" y="5161475"/>
            <a:ext cx="508073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我估计时间又超限了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囧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rz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99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wanyan.wz\Desktop\D2技术沙龙\素材\2008040209290876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7031" x2="85156" y2="10938"/>
                        <a14:foregroundMark x1="85156" y1="10938" x2="94531" y2="71094"/>
                        <a14:foregroundMark x1="94531" y1="71094" x2="49219" y2="91406"/>
                        <a14:foregroundMark x1="49219" y1="91406" x2="8594" y2="77344"/>
                        <a14:foregroundMark x1="8594" y1="77344" x2="10156" y2="21094"/>
                        <a14:foregroundMark x1="8594" y1="20313" x2="17969" y2="7031"/>
                        <a14:foregroundMark x1="14844" y1="13281" x2="72656" y2="82031"/>
                        <a14:foregroundMark x1="72656" y1="82031" x2="46875" y2="11719"/>
                        <a14:foregroundMark x1="42969" y1="16406" x2="30469" y2="76563"/>
                        <a14:foregroundMark x1="25000" y1="82031" x2="52344" y2="85938"/>
                        <a14:foregroundMark x1="35938" y1="85938" x2="65625" y2="85938"/>
                        <a14:foregroundMark x1="50000" y1="88281" x2="49219" y2="53906"/>
                        <a14:foregroundMark x1="51563" y1="72656" x2="89844" y2="51563"/>
                        <a14:foregroundMark x1="89844" y1="51563" x2="50000" y2="7031"/>
                        <a14:foregroundMark x1="49219" y1="9375" x2="78906" y2="68750"/>
                        <a14:foregroundMark x1="78906" y1="68750" x2="42969" y2="22656"/>
                        <a14:foregroundMark x1="40625" y1="31250" x2="13281" y2="52344"/>
                        <a14:foregroundMark x1="10938" y1="46094" x2="49219" y2="77344"/>
                        <a14:foregroundMark x1="56250" y1="73438" x2="49219" y2="32031"/>
                        <a14:foregroundMark x1="49219" y1="31250" x2="8281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53" y="2277434"/>
            <a:ext cx="545201" cy="5452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91" y="1624360"/>
            <a:ext cx="688935" cy="6889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26" y="2670499"/>
            <a:ext cx="599974" cy="5999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148" l="0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68828"/>
            <a:ext cx="720080" cy="6172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90" y="3003772"/>
            <a:ext cx="575415" cy="5858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6364" l="0" r="95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44" y="3977823"/>
            <a:ext cx="62865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948" y="2837201"/>
            <a:ext cx="636599" cy="7662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451" y="4122786"/>
            <a:ext cx="542678" cy="5537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18" y="3370814"/>
            <a:ext cx="523875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509" b="100000" l="39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786" y="3453409"/>
            <a:ext cx="564829" cy="6312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455" b="96364" l="0" r="98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59" y="4082291"/>
            <a:ext cx="579178" cy="5899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18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54" y="4771120"/>
            <a:ext cx="523875" cy="590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125" b="100000" l="0" r="100000">
                        <a14:foregroundMark x1="10853" y1="12500" x2="47287" y2="28125"/>
                        <a14:foregroundMark x1="10078" y1="10156" x2="17054" y2="3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96" y="1489443"/>
            <a:ext cx="614362" cy="609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75" y="1716415"/>
            <a:ext cx="582190" cy="5610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40" y="5119464"/>
            <a:ext cx="476250" cy="457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49" y="4771120"/>
            <a:ext cx="6667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5231" y="6073551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这里只列举常见浏览器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1315"/>
            <a:ext cx="79928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按功能分类：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(smart phone)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feature phone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加壳浏览器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(smart phone)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wanyan.wz\Desktop\D2技术沙龙\素材\2008040209290876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7031" x2="85156" y2="10938"/>
                        <a14:foregroundMark x1="85156" y1="10938" x2="94531" y2="71094"/>
                        <a14:foregroundMark x1="94531" y1="71094" x2="49219" y2="91406"/>
                        <a14:foregroundMark x1="49219" y1="91406" x2="8594" y2="77344"/>
                        <a14:foregroundMark x1="8594" y1="77344" x2="10156" y2="21094"/>
                        <a14:foregroundMark x1="8594" y1="20313" x2="17969" y2="7031"/>
                        <a14:foregroundMark x1="14844" y1="13281" x2="72656" y2="82031"/>
                        <a14:foregroundMark x1="72656" y1="82031" x2="46875" y2="11719"/>
                        <a14:foregroundMark x1="42969" y1="16406" x2="30469" y2="76563"/>
                        <a14:foregroundMark x1="25000" y1="82031" x2="52344" y2="85938"/>
                        <a14:foregroundMark x1="35938" y1="85938" x2="65625" y2="85938"/>
                        <a14:foregroundMark x1="50000" y1="88281" x2="49219" y2="53906"/>
                        <a14:foregroundMark x1="51563" y1="72656" x2="89844" y2="51563"/>
                        <a14:foregroundMark x1="89844" y1="51563" x2="50000" y2="7031"/>
                        <a14:foregroundMark x1="49219" y1="9375" x2="78906" y2="68750"/>
                        <a14:foregroundMark x1="78906" y1="68750" x2="42969" y2="22656"/>
                        <a14:foregroundMark x1="40625" y1="31250" x2="13281" y2="52344"/>
                        <a14:foregroundMark x1="10938" y1="46094" x2="49219" y2="77344"/>
                        <a14:foregroundMark x1="56250" y1="73438" x2="49219" y2="32031"/>
                        <a14:foregroundMark x1="49219" y1="31250" x2="8281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77" y="2915226"/>
            <a:ext cx="495637" cy="4956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96" y="2812243"/>
            <a:ext cx="626305" cy="626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36" y="2914256"/>
            <a:ext cx="47625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09" b="100000" l="39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26" y="3962755"/>
            <a:ext cx="513481" cy="5738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8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14" y="5098086"/>
            <a:ext cx="476250" cy="5368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148" l="0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85967"/>
            <a:ext cx="654618" cy="5611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125" b="100000" l="0" r="100000">
                        <a14:foregroundMark x1="10853" y1="12500" x2="47287" y2="28125"/>
                        <a14:foregroundMark x1="10078" y1="10156" x2="17054" y2="3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90" y="2905478"/>
            <a:ext cx="483875" cy="480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6364" l="0" r="95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128392"/>
            <a:ext cx="57150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16" y="4041882"/>
            <a:ext cx="432955" cy="4156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107401"/>
            <a:ext cx="493344" cy="503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59" y="5066556"/>
            <a:ext cx="523105" cy="5326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6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42" y="2836057"/>
            <a:ext cx="526115" cy="633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03" y="3933056"/>
            <a:ext cx="526115" cy="633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455" b="96364" l="0" r="98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75" y="5085184"/>
            <a:ext cx="526525" cy="536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72" y="5122203"/>
            <a:ext cx="529264" cy="510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44" y="5085184"/>
            <a:ext cx="545431" cy="545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52" y="4038418"/>
            <a:ext cx="6667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45231" y="6073551"/>
            <a:ext cx="5422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加壳浏览器中包含了“双核”浏览器，如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UC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NF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一般加壳浏览器在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平台比较常见，调用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内核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125" b="100000" l="0" r="100000">
                        <a14:foregroundMark x1="10853" y1="12500" x2="47287" y2="28125"/>
                        <a14:foregroundMark x1="10078" y1="10156" x2="17054" y2="3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66" y="4007905"/>
            <a:ext cx="483875" cy="480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148" l="0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198" y="3979032"/>
            <a:ext cx="654618" cy="5611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06" y="3978249"/>
            <a:ext cx="545431" cy="545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0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455" b="96364" l="0" r="98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75" y="3976036"/>
            <a:ext cx="526525" cy="536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188" y="2939458"/>
            <a:ext cx="432955" cy="4156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56" y="4005064"/>
            <a:ext cx="529264" cy="510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1315"/>
            <a:ext cx="79928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按预装分类：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内置浏览器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第三方浏览器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OEM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nyan.wz\Desktop\D2技术沙龙\素材\2008040209290876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7031" x2="85156" y2="10938"/>
                        <a14:foregroundMark x1="85156" y1="10938" x2="94531" y2="71094"/>
                        <a14:foregroundMark x1="94531" y1="71094" x2="49219" y2="91406"/>
                        <a14:foregroundMark x1="49219" y1="91406" x2="8594" y2="77344"/>
                        <a14:foregroundMark x1="8594" y1="77344" x2="10156" y2="21094"/>
                        <a14:foregroundMark x1="8594" y1="20313" x2="17969" y2="7031"/>
                        <a14:foregroundMark x1="14844" y1="13281" x2="72656" y2="82031"/>
                        <a14:foregroundMark x1="72656" y1="82031" x2="46875" y2="11719"/>
                        <a14:foregroundMark x1="42969" y1="16406" x2="30469" y2="76563"/>
                        <a14:foregroundMark x1="25000" y1="82031" x2="52344" y2="85938"/>
                        <a14:foregroundMark x1="35938" y1="85938" x2="65625" y2="85938"/>
                        <a14:foregroundMark x1="50000" y1="88281" x2="49219" y2="53906"/>
                        <a14:foregroundMark x1="51563" y1="72656" x2="89844" y2="51563"/>
                        <a14:foregroundMark x1="89844" y1="51563" x2="50000" y2="7031"/>
                        <a14:foregroundMark x1="49219" y1="9375" x2="78906" y2="68750"/>
                        <a14:foregroundMark x1="78906" y1="68750" x2="42969" y2="22656"/>
                        <a14:foregroundMark x1="40625" y1="31250" x2="13281" y2="52344"/>
                        <a14:foregroundMark x1="10938" y1="46094" x2="49219" y2="77344"/>
                        <a14:foregroundMark x1="56250" y1="73438" x2="49219" y2="32031"/>
                        <a14:foregroundMark x1="49219" y1="31250" x2="8281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05678"/>
            <a:ext cx="495637" cy="4956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91" y="2802695"/>
            <a:ext cx="626305" cy="626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100000" l="0" r="100000">
                        <a14:foregroundMark x1="10853" y1="12500" x2="47287" y2="28125"/>
                        <a14:foregroundMark x1="10078" y1="10156" x2="17054" y2="3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15" y="2895930"/>
            <a:ext cx="483875" cy="480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1881"/>
            <a:ext cx="47625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09" b="100000" l="39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655" y="3979186"/>
            <a:ext cx="513481" cy="5738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8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96" y="3981267"/>
            <a:ext cx="476250" cy="5368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148" l="0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72" y="3984940"/>
            <a:ext cx="654618" cy="5611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6364" l="0" r="95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5" y="3984801"/>
            <a:ext cx="57150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792" y="4009316"/>
            <a:ext cx="493344" cy="503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956618"/>
            <a:ext cx="523105" cy="5326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933056"/>
            <a:ext cx="526115" cy="633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455" b="96364" l="0" r="98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983459"/>
            <a:ext cx="526525" cy="536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16" y="4006013"/>
            <a:ext cx="529264" cy="510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66" y="3992776"/>
            <a:ext cx="545431" cy="545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39" y="5027962"/>
            <a:ext cx="526115" cy="633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50" y="2945678"/>
            <a:ext cx="432955" cy="4156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09" b="100000" l="39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11" y="5087358"/>
            <a:ext cx="513481" cy="5738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28" y="5118624"/>
            <a:ext cx="529264" cy="510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8" y="5101872"/>
            <a:ext cx="47625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04" y="2927700"/>
            <a:ext cx="6667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1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1315"/>
            <a:ext cx="79928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按国籍分类：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中国的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外国的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8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94" y="3008241"/>
            <a:ext cx="476250" cy="5368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148" l="0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70" y="3011914"/>
            <a:ext cx="654618" cy="5611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364" l="0" r="95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58" y="2987962"/>
            <a:ext cx="628650" cy="5238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00" y="2956961"/>
            <a:ext cx="575416" cy="5858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455" b="96364" l="0" r="98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83619"/>
            <a:ext cx="579179" cy="5899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19750"/>
            <a:ext cx="545431" cy="545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wanyan.wz\Desktop\D2技术沙龙\素材\20080402092908764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17969" y1="7031" x2="85156" y2="10938"/>
                        <a14:foregroundMark x1="85156" y1="10938" x2="94531" y2="71094"/>
                        <a14:foregroundMark x1="94531" y1="71094" x2="49219" y2="91406"/>
                        <a14:foregroundMark x1="49219" y1="91406" x2="8594" y2="77344"/>
                        <a14:foregroundMark x1="8594" y1="77344" x2="10156" y2="21094"/>
                        <a14:foregroundMark x1="8594" y1="20313" x2="17969" y2="7031"/>
                        <a14:foregroundMark x1="14844" y1="13281" x2="72656" y2="82031"/>
                        <a14:foregroundMark x1="72656" y1="82031" x2="46875" y2="11719"/>
                        <a14:foregroundMark x1="42969" y1="16406" x2="30469" y2="76563"/>
                        <a14:foregroundMark x1="25000" y1="82031" x2="52344" y2="85938"/>
                        <a14:foregroundMark x1="35938" y1="85938" x2="65625" y2="85938"/>
                        <a14:foregroundMark x1="50000" y1="88281" x2="49219" y2="53906"/>
                        <a14:foregroundMark x1="51563" y1="72656" x2="89844" y2="51563"/>
                        <a14:foregroundMark x1="89844" y1="51563" x2="50000" y2="7031"/>
                        <a14:foregroundMark x1="49219" y1="9375" x2="78906" y2="68750"/>
                        <a14:foregroundMark x1="78906" y1="68750" x2="42969" y2="22656"/>
                        <a14:foregroundMark x1="40625" y1="31250" x2="13281" y2="52344"/>
                        <a14:foregroundMark x1="10938" y1="46094" x2="49219" y2="77344"/>
                        <a14:foregroundMark x1="56250" y1="73438" x2="49219" y2="32031"/>
                        <a14:foregroundMark x1="49219" y1="31250" x2="8281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13" y="4367613"/>
            <a:ext cx="495637" cy="4956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32" y="4264630"/>
            <a:ext cx="626305" cy="626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125" b="100000" l="0" r="100000">
                        <a14:foregroundMark x1="10853" y1="12500" x2="47287" y2="28125"/>
                        <a14:foregroundMark x1="10078" y1="10156" x2="17054" y2="3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56" y="4357865"/>
            <a:ext cx="483875" cy="480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38" y="4364444"/>
            <a:ext cx="476250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9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509" b="100000" l="39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79" y="4336638"/>
            <a:ext cx="513481" cy="5738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10" y="4377724"/>
            <a:ext cx="493344" cy="503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6923" l="0" r="100000">
                        <a14:backgroundMark x1="14815" y1="75385" x2="61111" y2="9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36" y="4298788"/>
            <a:ext cx="526115" cy="633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backgroundMark x1="7273" y1="83019" x2="98182" y2="8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288" y="4371483"/>
            <a:ext cx="529264" cy="5100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91" y="4407613"/>
            <a:ext cx="432955" cy="4156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35" y="3082915"/>
            <a:ext cx="6667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移动浏览器介绍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1315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特点：格局变化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平台演变速度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版本更新速度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新产品上市速度</a:t>
            </a:r>
            <a:endParaRPr lang="en-US" altLang="zh-CN" sz="3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2708920"/>
            <a:ext cx="7772400" cy="1152128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移动网站的兼容性定义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7" y="5805264"/>
            <a:ext cx="2663774" cy="69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7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1004</Words>
  <Application>Microsoft Office PowerPoint</Application>
  <PresentationFormat>全屏显示(4:3)</PresentationFormat>
  <Paragraphs>180</Paragraphs>
  <Slides>36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主题​​</vt:lpstr>
      <vt:lpstr>移动网站的 兼容性探索</vt:lpstr>
      <vt:lpstr>主要内容</vt:lpstr>
      <vt:lpstr>移动浏览器介绍</vt:lpstr>
      <vt:lpstr>移动浏览器介绍</vt:lpstr>
      <vt:lpstr>移动浏览器介绍</vt:lpstr>
      <vt:lpstr>移动浏览器介绍</vt:lpstr>
      <vt:lpstr>移动浏览器介绍</vt:lpstr>
      <vt:lpstr>移动浏览器介绍</vt:lpstr>
      <vt:lpstr>移动网站的兼容性定义</vt:lpstr>
      <vt:lpstr>移动网站的兼容性定义</vt:lpstr>
      <vt:lpstr>PowerPoint 演示文稿</vt:lpstr>
      <vt:lpstr>一淘无线的兼容性尝试</vt:lpstr>
      <vt:lpstr>一淘无线的兼容性尝试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我们的最佳实践</vt:lpstr>
      <vt:lpstr>一淘无线的兼容性尝试 - WAP浏览器</vt:lpstr>
      <vt:lpstr>一淘无线的兼容性尝试 - WAP浏览器</vt:lpstr>
      <vt:lpstr>一淘无线的兼容性尝试 - www(HTML5)浏览器</vt:lpstr>
      <vt:lpstr>一淘无线的兼容性尝试 - www(HTML5)浏览器</vt:lpstr>
      <vt:lpstr>一淘无线的兼容性尝试 - www(HTML5)浏览器</vt:lpstr>
      <vt:lpstr>一淘无线的兼容性尝试 - 兼容性回归测试规则</vt:lpstr>
      <vt:lpstr>一淘无线的兼容性尝试 - 兼容性回归测试规则</vt:lpstr>
      <vt:lpstr>测试工具</vt:lpstr>
      <vt:lpstr>测试工具</vt:lpstr>
      <vt:lpstr>大胆猜测 - 移动浏览器的技术演变趋势</vt:lpstr>
      <vt:lpstr>移动网页是无法做到100%兼容的。                               - 沉鱼</vt:lpstr>
      <vt:lpstr>该舍弃的必须舍弃，不能让兼容性问题阻碍设计的前进。                                        - 我</vt:lpstr>
      <vt:lpstr>欢迎加入俺们</vt:lpstr>
      <vt:lpstr>疑问&amp;讨论&amp;联系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完颜</dc:creator>
  <cp:lastModifiedBy>完颜</cp:lastModifiedBy>
  <cp:revision>228</cp:revision>
  <dcterms:created xsi:type="dcterms:W3CDTF">2011-09-20T15:52:42Z</dcterms:created>
  <dcterms:modified xsi:type="dcterms:W3CDTF">2011-09-25T02:36:57Z</dcterms:modified>
</cp:coreProperties>
</file>